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777" autoAdjust="0"/>
    <p:restoredTop sz="94660"/>
  </p:normalViewPr>
  <p:slideViewPr>
    <p:cSldViewPr snapToGrid="0">
      <p:cViewPr varScale="1">
        <p:scale>
          <a:sx n="114" d="100"/>
          <a:sy n="114" d="100"/>
        </p:scale>
        <p:origin x="82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B56970-671B-4AA1-BDB8-35DCDB138EC4}" type="datetimeFigureOut">
              <a:rPr lang="en-US" smtClean="0"/>
              <a:t>5/5/2021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2C43CF-6D35-4B23-A14A-C79B7F51C3F1}" type="slidenum">
              <a:rPr lang="en-US" smtClean="0"/>
              <a:t>‹#›</a:t>
            </a:fld>
            <a:endParaRPr lang="en-US"/>
          </a:p>
        </p:txBody>
      </p:sp>
    </p:spTree>
    <p:extLst>
      <p:ext uri="{BB962C8B-B14F-4D97-AF65-F5344CB8AC3E}">
        <p14:creationId xmlns:p14="http://schemas.microsoft.com/office/powerpoint/2010/main" val="4252843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B56970-671B-4AA1-BDB8-35DCDB138EC4}" type="datetimeFigureOut">
              <a:rPr lang="en-US" smtClean="0"/>
              <a:t>5/5/2021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2C43CF-6D35-4B23-A14A-C79B7F51C3F1}" type="slidenum">
              <a:rPr lang="en-US" smtClean="0"/>
              <a:t>‹#›</a:t>
            </a:fld>
            <a:endParaRPr lang="en-US"/>
          </a:p>
        </p:txBody>
      </p:sp>
    </p:spTree>
    <p:extLst>
      <p:ext uri="{BB962C8B-B14F-4D97-AF65-F5344CB8AC3E}">
        <p14:creationId xmlns:p14="http://schemas.microsoft.com/office/powerpoint/2010/main" val="2470848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B56970-671B-4AA1-BDB8-35DCDB138EC4}" type="datetimeFigureOut">
              <a:rPr lang="en-US" smtClean="0"/>
              <a:t>5/5/2021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2C43CF-6D35-4B23-A14A-C79B7F51C3F1}" type="slidenum">
              <a:rPr lang="en-US" smtClean="0"/>
              <a:t>‹#›</a:t>
            </a:fld>
            <a:endParaRPr lang="en-US"/>
          </a:p>
        </p:txBody>
      </p:sp>
    </p:spTree>
    <p:extLst>
      <p:ext uri="{BB962C8B-B14F-4D97-AF65-F5344CB8AC3E}">
        <p14:creationId xmlns:p14="http://schemas.microsoft.com/office/powerpoint/2010/main" val="1776274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B56970-671B-4AA1-BDB8-35DCDB138EC4}" type="datetimeFigureOut">
              <a:rPr lang="en-US" smtClean="0"/>
              <a:t>5/5/2021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2C43CF-6D35-4B23-A14A-C79B7F51C3F1}" type="slidenum">
              <a:rPr lang="en-US" smtClean="0"/>
              <a:t>‹#›</a:t>
            </a:fld>
            <a:endParaRPr lang="en-US"/>
          </a:p>
        </p:txBody>
      </p:sp>
    </p:spTree>
    <p:extLst>
      <p:ext uri="{BB962C8B-B14F-4D97-AF65-F5344CB8AC3E}">
        <p14:creationId xmlns:p14="http://schemas.microsoft.com/office/powerpoint/2010/main" val="4223581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B56970-671B-4AA1-BDB8-35DCDB138EC4}" type="datetimeFigureOut">
              <a:rPr lang="en-US" smtClean="0"/>
              <a:t>5/5/2021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2C43CF-6D35-4B23-A14A-C79B7F51C3F1}" type="slidenum">
              <a:rPr lang="en-US" smtClean="0"/>
              <a:t>‹#›</a:t>
            </a:fld>
            <a:endParaRPr lang="en-US"/>
          </a:p>
        </p:txBody>
      </p:sp>
    </p:spTree>
    <p:extLst>
      <p:ext uri="{BB962C8B-B14F-4D97-AF65-F5344CB8AC3E}">
        <p14:creationId xmlns:p14="http://schemas.microsoft.com/office/powerpoint/2010/main" val="3679494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B56970-671B-4AA1-BDB8-35DCDB138EC4}" type="datetimeFigureOut">
              <a:rPr lang="en-US" smtClean="0"/>
              <a:t>5/5/2021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2C43CF-6D35-4B23-A14A-C79B7F51C3F1}" type="slidenum">
              <a:rPr lang="en-US" smtClean="0"/>
              <a:t>‹#›</a:t>
            </a:fld>
            <a:endParaRPr lang="en-US"/>
          </a:p>
        </p:txBody>
      </p:sp>
    </p:spTree>
    <p:extLst>
      <p:ext uri="{BB962C8B-B14F-4D97-AF65-F5344CB8AC3E}">
        <p14:creationId xmlns:p14="http://schemas.microsoft.com/office/powerpoint/2010/main" val="2180081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B56970-671B-4AA1-BDB8-35DCDB138EC4}" type="datetimeFigureOut">
              <a:rPr lang="en-US" smtClean="0"/>
              <a:t>5/5/2021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2C43CF-6D35-4B23-A14A-C79B7F51C3F1}" type="slidenum">
              <a:rPr lang="en-US" smtClean="0"/>
              <a:t>‹#›</a:t>
            </a:fld>
            <a:endParaRPr lang="en-US"/>
          </a:p>
        </p:txBody>
      </p:sp>
    </p:spTree>
    <p:extLst>
      <p:ext uri="{BB962C8B-B14F-4D97-AF65-F5344CB8AC3E}">
        <p14:creationId xmlns:p14="http://schemas.microsoft.com/office/powerpoint/2010/main" val="3834183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B56970-671B-4AA1-BDB8-35DCDB138EC4}" type="datetimeFigureOut">
              <a:rPr lang="en-US" smtClean="0"/>
              <a:t>5/5/2021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2C43CF-6D35-4B23-A14A-C79B7F51C3F1}" type="slidenum">
              <a:rPr lang="en-US" smtClean="0"/>
              <a:t>‹#›</a:t>
            </a:fld>
            <a:endParaRPr lang="en-US"/>
          </a:p>
        </p:txBody>
      </p:sp>
    </p:spTree>
    <p:extLst>
      <p:ext uri="{BB962C8B-B14F-4D97-AF65-F5344CB8AC3E}">
        <p14:creationId xmlns:p14="http://schemas.microsoft.com/office/powerpoint/2010/main" val="9337638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B56970-671B-4AA1-BDB8-35DCDB138EC4}" type="datetimeFigureOut">
              <a:rPr lang="en-US" smtClean="0"/>
              <a:t>5/5/2021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2C43CF-6D35-4B23-A14A-C79B7F51C3F1}" type="slidenum">
              <a:rPr lang="en-US" smtClean="0"/>
              <a:t>‹#›</a:t>
            </a:fld>
            <a:endParaRPr lang="en-US"/>
          </a:p>
        </p:txBody>
      </p:sp>
    </p:spTree>
    <p:extLst>
      <p:ext uri="{BB962C8B-B14F-4D97-AF65-F5344CB8AC3E}">
        <p14:creationId xmlns:p14="http://schemas.microsoft.com/office/powerpoint/2010/main" val="1001647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B56970-671B-4AA1-BDB8-35DCDB138EC4}" type="datetimeFigureOut">
              <a:rPr lang="en-US" smtClean="0"/>
              <a:t>5/5/2021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2C43CF-6D35-4B23-A14A-C79B7F51C3F1}" type="slidenum">
              <a:rPr lang="en-US" smtClean="0"/>
              <a:t>‹#›</a:t>
            </a:fld>
            <a:endParaRPr lang="en-US"/>
          </a:p>
        </p:txBody>
      </p:sp>
    </p:spTree>
    <p:extLst>
      <p:ext uri="{BB962C8B-B14F-4D97-AF65-F5344CB8AC3E}">
        <p14:creationId xmlns:p14="http://schemas.microsoft.com/office/powerpoint/2010/main" val="3190601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B56970-671B-4AA1-BDB8-35DCDB138EC4}" type="datetimeFigureOut">
              <a:rPr lang="en-US" smtClean="0"/>
              <a:t>5/5/2021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2C43CF-6D35-4B23-A14A-C79B7F51C3F1}" type="slidenum">
              <a:rPr lang="en-US" smtClean="0"/>
              <a:t>‹#›</a:t>
            </a:fld>
            <a:endParaRPr lang="en-US"/>
          </a:p>
        </p:txBody>
      </p:sp>
    </p:spTree>
    <p:extLst>
      <p:ext uri="{BB962C8B-B14F-4D97-AF65-F5344CB8AC3E}">
        <p14:creationId xmlns:p14="http://schemas.microsoft.com/office/powerpoint/2010/main" val="25801726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B56970-671B-4AA1-BDB8-35DCDB138EC4}" type="datetimeFigureOut">
              <a:rPr lang="en-US" smtClean="0"/>
              <a:t>5/5/2021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2C43CF-6D35-4B23-A14A-C79B7F51C3F1}" type="slidenum">
              <a:rPr lang="en-US" smtClean="0"/>
              <a:t>‹#›</a:t>
            </a:fld>
            <a:endParaRPr lang="en-US"/>
          </a:p>
        </p:txBody>
      </p:sp>
    </p:spTree>
    <p:extLst>
      <p:ext uri="{BB962C8B-B14F-4D97-AF65-F5344CB8AC3E}">
        <p14:creationId xmlns:p14="http://schemas.microsoft.com/office/powerpoint/2010/main" val="1522138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es.wikipedia.org/wiki/Archivo:PartitionManager_icon.svg"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C7BB5-9D6C-498F-B755-BC45206C9C17}"/>
              </a:ext>
            </a:extLst>
          </p:cNvPr>
          <p:cNvSpPr>
            <a:spLocks noGrp="1"/>
          </p:cNvSpPr>
          <p:nvPr>
            <p:ph type="ctrTitle"/>
          </p:nvPr>
        </p:nvSpPr>
        <p:spPr>
          <a:xfrm>
            <a:off x="1524000" y="1122363"/>
            <a:ext cx="9144000" cy="1143759"/>
          </a:xfrm>
        </p:spPr>
        <p:txBody>
          <a:bodyPr/>
          <a:lstStyle/>
          <a:p>
            <a:r>
              <a:rPr lang="en-US" b="1" i="1" u="sng" dirty="0">
                <a:effectLst>
                  <a:outerShdw blurRad="38100" dist="38100" dir="2700000" algn="tl">
                    <a:srgbClr val="000000">
                      <a:alpha val="43137"/>
                    </a:srgbClr>
                  </a:outerShdw>
                </a:effectLst>
              </a:rPr>
              <a:t>WELCOME TO MODULE 9</a:t>
            </a:r>
          </a:p>
        </p:txBody>
      </p:sp>
      <p:sp>
        <p:nvSpPr>
          <p:cNvPr id="3" name="Subtitle 2">
            <a:extLst>
              <a:ext uri="{FF2B5EF4-FFF2-40B4-BE49-F238E27FC236}">
                <a16:creationId xmlns:a16="http://schemas.microsoft.com/office/drawing/2014/main" id="{07594E59-3078-4D16-9381-EA1A0510816D}"/>
              </a:ext>
            </a:extLst>
          </p:cNvPr>
          <p:cNvSpPr>
            <a:spLocks noGrp="1"/>
          </p:cNvSpPr>
          <p:nvPr>
            <p:ph type="subTitle" idx="1"/>
          </p:nvPr>
        </p:nvSpPr>
        <p:spPr>
          <a:xfrm>
            <a:off x="1524000" y="2488758"/>
            <a:ext cx="9144000" cy="2769042"/>
          </a:xfrm>
        </p:spPr>
        <p:txBody>
          <a:bodyPr/>
          <a:lstStyle/>
          <a:p>
            <a:endParaRPr lang="en-US" dirty="0"/>
          </a:p>
          <a:p>
            <a:endParaRPr lang="en-US" dirty="0"/>
          </a:p>
          <a:p>
            <a:r>
              <a:rPr lang="en-US" sz="4400" b="1" u="sng" dirty="0"/>
              <a:t>DISK MANAGEMENT   </a:t>
            </a:r>
          </a:p>
        </p:txBody>
      </p:sp>
      <p:pic>
        <p:nvPicPr>
          <p:cNvPr id="5" name="Picture 4">
            <a:extLst>
              <a:ext uri="{FF2B5EF4-FFF2-40B4-BE49-F238E27FC236}">
                <a16:creationId xmlns:a16="http://schemas.microsoft.com/office/drawing/2014/main" id="{12A45881-C7F1-4322-8DE1-818364F26F4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537051" y="2488758"/>
            <a:ext cx="2769042" cy="2769042"/>
          </a:xfrm>
          <a:prstGeom prst="rect">
            <a:avLst/>
          </a:prstGeom>
        </p:spPr>
      </p:pic>
    </p:spTree>
    <p:extLst>
      <p:ext uri="{BB962C8B-B14F-4D97-AF65-F5344CB8AC3E}">
        <p14:creationId xmlns:p14="http://schemas.microsoft.com/office/powerpoint/2010/main" val="13036391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9F10A-D58F-42AB-ABBB-0EA6564446CA}"/>
              </a:ext>
            </a:extLst>
          </p:cNvPr>
          <p:cNvSpPr>
            <a:spLocks noGrp="1"/>
          </p:cNvSpPr>
          <p:nvPr>
            <p:ph type="title"/>
          </p:nvPr>
        </p:nvSpPr>
        <p:spPr>
          <a:xfrm>
            <a:off x="838200" y="365126"/>
            <a:ext cx="10515600" cy="883230"/>
          </a:xfrm>
        </p:spPr>
        <p:txBody>
          <a:bodyPr/>
          <a:lstStyle/>
          <a:p>
            <a:pPr algn="ctr"/>
            <a:r>
              <a:rPr lang="en-US" b="1" u="sng" dirty="0"/>
              <a:t>NAS</a:t>
            </a:r>
          </a:p>
        </p:txBody>
      </p:sp>
      <p:sp>
        <p:nvSpPr>
          <p:cNvPr id="3" name="Content Placeholder 2">
            <a:extLst>
              <a:ext uri="{FF2B5EF4-FFF2-40B4-BE49-F238E27FC236}">
                <a16:creationId xmlns:a16="http://schemas.microsoft.com/office/drawing/2014/main" id="{1EEDAFED-37A2-4FC9-AD35-47AC9798E492}"/>
              </a:ext>
            </a:extLst>
          </p:cNvPr>
          <p:cNvSpPr>
            <a:spLocks noGrp="1"/>
          </p:cNvSpPr>
          <p:nvPr>
            <p:ph idx="1"/>
          </p:nvPr>
        </p:nvSpPr>
        <p:spPr>
          <a:xfrm>
            <a:off x="132521" y="1332644"/>
            <a:ext cx="11926957" cy="5092010"/>
          </a:xfrm>
        </p:spPr>
        <p:txBody>
          <a:bodyPr>
            <a:normAutofit/>
          </a:bodyPr>
          <a:lstStyle/>
          <a:p>
            <a:r>
              <a:rPr lang="en-US" sz="1400" dirty="0"/>
              <a:t>NAS is a single storage device that serves files over Ethernet and is relatively inexpensive and easy to set up, while a SAN is a tightly coupled network of multiple devices that is more expensive and complex to set up and manage. From a user perspective, the biggest difference between NAS and SAN is that NAS devices deliver shared storage as network mounted volumes and use protocols like NFS and SMB/CIFS, while SAN-connected disks appear to the user as local drives.</a:t>
            </a:r>
          </a:p>
          <a:p>
            <a:pPr marL="0" indent="0">
              <a:buNone/>
            </a:pPr>
            <a:r>
              <a:rPr lang="en-US" sz="1400" dirty="0"/>
              <a:t>Benefits of NAS</a:t>
            </a:r>
          </a:p>
          <a:p>
            <a:pPr marL="0" indent="0">
              <a:buNone/>
            </a:pPr>
            <a:r>
              <a:rPr lang="en-US" sz="1400" dirty="0"/>
              <a:t>A NAS is frequently the next step up for a home office or small business that is using external hard drives or direct attached storage, which can be especially vulnerable to drive failure. The move up to NAS is driven by the desire to share files locally and remotely, having files available 24/7, achieving data redundancy, having the ability to replace and upgrade hard drives in the system, and most importantly, supports integrations with cloud storage that provides a location for necessary automatic data backups.</a:t>
            </a:r>
          </a:p>
          <a:p>
            <a:pPr marL="0" indent="0">
              <a:buNone/>
            </a:pPr>
            <a:r>
              <a:rPr lang="en-US" sz="1400" dirty="0"/>
              <a:t>Summary of NAS Benefits:</a:t>
            </a:r>
          </a:p>
          <a:p>
            <a:pPr marL="0" indent="0">
              <a:buNone/>
            </a:pPr>
            <a:r>
              <a:rPr lang="en-US" sz="1400" dirty="0"/>
              <a:t>Relatively inexpensive.</a:t>
            </a:r>
          </a:p>
          <a:p>
            <a:pPr marL="0" indent="0">
              <a:buNone/>
            </a:pPr>
            <a:r>
              <a:rPr lang="en-US" sz="1400" dirty="0"/>
              <a:t>A self-contained solution.</a:t>
            </a:r>
          </a:p>
          <a:p>
            <a:pPr marL="0" indent="0">
              <a:buNone/>
            </a:pPr>
            <a:r>
              <a:rPr lang="en-US" sz="1400" dirty="0"/>
              <a:t>Ease of administration.</a:t>
            </a:r>
          </a:p>
          <a:p>
            <a:pPr marL="0" indent="0">
              <a:buNone/>
            </a:pPr>
            <a:r>
              <a:rPr lang="en-US" sz="1400" dirty="0"/>
              <a:t>24/7 and remote data availability.</a:t>
            </a:r>
          </a:p>
          <a:p>
            <a:pPr marL="0" indent="0">
              <a:buNone/>
            </a:pPr>
            <a:r>
              <a:rPr lang="en-US" sz="1400" dirty="0"/>
              <a:t>Wide array of systems and sizes to choose from.</a:t>
            </a:r>
          </a:p>
          <a:p>
            <a:pPr marL="0" indent="0">
              <a:buNone/>
            </a:pPr>
            <a:r>
              <a:rPr lang="en-US" sz="1400" dirty="0"/>
              <a:t>Drive failure-tolerant storage volumes.</a:t>
            </a:r>
          </a:p>
          <a:p>
            <a:pPr marL="0" indent="0">
              <a:buNone/>
            </a:pPr>
            <a:r>
              <a:rPr lang="en-US" sz="1400" dirty="0"/>
              <a:t>Automatic backups to other devices and the cloud.</a:t>
            </a:r>
          </a:p>
          <a:p>
            <a:pPr marL="0" indent="0">
              <a:buNone/>
            </a:pPr>
            <a:endParaRPr lang="en-US" sz="1400" dirty="0"/>
          </a:p>
        </p:txBody>
      </p:sp>
    </p:spTree>
    <p:extLst>
      <p:ext uri="{BB962C8B-B14F-4D97-AF65-F5344CB8AC3E}">
        <p14:creationId xmlns:p14="http://schemas.microsoft.com/office/powerpoint/2010/main" val="20031603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ABDFC74-EB4F-4869-BE77-D5DEED2ACC74}"/>
              </a:ext>
            </a:extLst>
          </p:cNvPr>
          <p:cNvPicPr>
            <a:picLocks noChangeAspect="1"/>
          </p:cNvPicPr>
          <p:nvPr/>
        </p:nvPicPr>
        <p:blipFill>
          <a:blip r:embed="rId2"/>
          <a:stretch>
            <a:fillRect/>
          </a:stretch>
        </p:blipFill>
        <p:spPr>
          <a:xfrm>
            <a:off x="842838" y="399735"/>
            <a:ext cx="5127050" cy="5941430"/>
          </a:xfrm>
          <a:prstGeom prst="rect">
            <a:avLst/>
          </a:prstGeom>
        </p:spPr>
      </p:pic>
      <p:pic>
        <p:nvPicPr>
          <p:cNvPr id="9" name="Picture 8">
            <a:extLst>
              <a:ext uri="{FF2B5EF4-FFF2-40B4-BE49-F238E27FC236}">
                <a16:creationId xmlns:a16="http://schemas.microsoft.com/office/drawing/2014/main" id="{DF2FFE32-6019-4F1F-88A8-FCFF5C953B7F}"/>
              </a:ext>
            </a:extLst>
          </p:cNvPr>
          <p:cNvPicPr>
            <a:picLocks noChangeAspect="1"/>
          </p:cNvPicPr>
          <p:nvPr/>
        </p:nvPicPr>
        <p:blipFill>
          <a:blip r:embed="rId3"/>
          <a:stretch>
            <a:fillRect/>
          </a:stretch>
        </p:blipFill>
        <p:spPr>
          <a:xfrm>
            <a:off x="6154310" y="399734"/>
            <a:ext cx="5374129" cy="5941429"/>
          </a:xfrm>
          <a:prstGeom prst="rect">
            <a:avLst/>
          </a:prstGeom>
        </p:spPr>
      </p:pic>
    </p:spTree>
    <p:extLst>
      <p:ext uri="{BB962C8B-B14F-4D97-AF65-F5344CB8AC3E}">
        <p14:creationId xmlns:p14="http://schemas.microsoft.com/office/powerpoint/2010/main" val="3712452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6E996D-7E02-4560-BC01-6D54195DF17D}"/>
              </a:ext>
            </a:extLst>
          </p:cNvPr>
          <p:cNvSpPr txBox="1"/>
          <p:nvPr/>
        </p:nvSpPr>
        <p:spPr>
          <a:xfrm>
            <a:off x="429369" y="610857"/>
            <a:ext cx="11608905" cy="3416320"/>
          </a:xfrm>
          <a:prstGeom prst="rect">
            <a:avLst/>
          </a:prstGeom>
          <a:noFill/>
        </p:spPr>
        <p:txBody>
          <a:bodyPr wrap="square">
            <a:spAutoFit/>
          </a:bodyPr>
          <a:lstStyle/>
          <a:p>
            <a:r>
              <a:rPr lang="en-US" dirty="0"/>
              <a:t>Limitations of NAS</a:t>
            </a:r>
          </a:p>
          <a:p>
            <a:r>
              <a:rPr lang="en-US" dirty="0"/>
              <a:t>The weaknesses of a NAS are related to scale and performance. As more users need access, the server might not be able to keep up. At this point, you might be able to expand the storage, but most likely it will need to be replaced with a more powerful system with a bigger on-board processor, more memory, and faster and larger network connections. The other weakness is related to the nature of Ethernet itself. By design, Ethernet transfers data from one place to another by dividing the source into a number of segments called packets and sending them along to their destination. Depending on existing network traffic or issues, any of those packets could be delayed or sent out of order, and the file might not be available to the user until all of the packets arrive and are put back in order.</a:t>
            </a:r>
          </a:p>
          <a:p>
            <a:endParaRPr lang="en-US" dirty="0"/>
          </a:p>
          <a:p>
            <a:r>
              <a:rPr lang="en-US" dirty="0"/>
              <a:t>Any latency (slow or retried connections) is usually not noticed by users for small files, but can be a major problem in demanding environments such as video production, where files are extremely large, and latency of more than a few milliseconds can disrupt production such as video editing.</a:t>
            </a:r>
          </a:p>
        </p:txBody>
      </p:sp>
    </p:spTree>
    <p:extLst>
      <p:ext uri="{BB962C8B-B14F-4D97-AF65-F5344CB8AC3E}">
        <p14:creationId xmlns:p14="http://schemas.microsoft.com/office/powerpoint/2010/main" val="19875248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A2734-91CA-4FEF-94A5-94E99FE341B7}"/>
              </a:ext>
            </a:extLst>
          </p:cNvPr>
          <p:cNvSpPr>
            <a:spLocks noGrp="1"/>
          </p:cNvSpPr>
          <p:nvPr>
            <p:ph type="title"/>
          </p:nvPr>
        </p:nvSpPr>
        <p:spPr>
          <a:xfrm>
            <a:off x="838200" y="365126"/>
            <a:ext cx="10515600" cy="1066110"/>
          </a:xfrm>
        </p:spPr>
        <p:txBody>
          <a:bodyPr/>
          <a:lstStyle/>
          <a:p>
            <a:pPr algn="ctr"/>
            <a:r>
              <a:rPr lang="en-US" b="1" u="sng" dirty="0"/>
              <a:t>SAN</a:t>
            </a:r>
          </a:p>
        </p:txBody>
      </p:sp>
      <p:sp>
        <p:nvSpPr>
          <p:cNvPr id="3" name="Content Placeholder 2">
            <a:extLst>
              <a:ext uri="{FF2B5EF4-FFF2-40B4-BE49-F238E27FC236}">
                <a16:creationId xmlns:a16="http://schemas.microsoft.com/office/drawing/2014/main" id="{B9537393-1308-4FD6-9E6A-436B617BE052}"/>
              </a:ext>
            </a:extLst>
          </p:cNvPr>
          <p:cNvSpPr>
            <a:spLocks noGrp="1"/>
          </p:cNvSpPr>
          <p:nvPr>
            <p:ph idx="1"/>
          </p:nvPr>
        </p:nvSpPr>
        <p:spPr>
          <a:xfrm>
            <a:off x="485030" y="1431236"/>
            <a:ext cx="10868770" cy="4745727"/>
          </a:xfrm>
        </p:spPr>
        <p:txBody>
          <a:bodyPr>
            <a:normAutofit fontScale="92500" lnSpcReduction="10000"/>
          </a:bodyPr>
          <a:lstStyle/>
          <a:p>
            <a:r>
              <a:rPr lang="en-US" dirty="0"/>
              <a:t>A SAN is a way to provide users high-performance, low-latency shared access to storage. A SAN is built from a combination of servers and storage over a high speed, low latency interconnect that allows direct Fiber Channel connections from the client to the storage volume to provide the fastest possible performance. The SAN may also require a separate, private Ethernet network between the server and clients to keep the file request traffic out of the Fiber Channel network for even more performance. A SAN is a flexible way to deliver shared storage for a number of users in demanding applications, like video editing or multiple application servers. By joining together the clients, SAN server, and storage on a Fiber Channel network, the SAN volumes appear and perform as if it were a directly connected hard drive. Storage traffic over Fiber Channel avoids the TCP/IP packetization and latency issues, as well as any local area network congestion, ensuring the highest access speed available for media and mission critical stored data.</a:t>
            </a:r>
          </a:p>
        </p:txBody>
      </p:sp>
    </p:spTree>
    <p:extLst>
      <p:ext uri="{BB962C8B-B14F-4D97-AF65-F5344CB8AC3E}">
        <p14:creationId xmlns:p14="http://schemas.microsoft.com/office/powerpoint/2010/main" val="55657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EAE1A23-A624-4540-A2B4-C0BA46412596}"/>
              </a:ext>
            </a:extLst>
          </p:cNvPr>
          <p:cNvPicPr>
            <a:picLocks noChangeAspect="1"/>
          </p:cNvPicPr>
          <p:nvPr/>
        </p:nvPicPr>
        <p:blipFill>
          <a:blip r:embed="rId2"/>
          <a:stretch>
            <a:fillRect/>
          </a:stretch>
        </p:blipFill>
        <p:spPr>
          <a:xfrm>
            <a:off x="2472856" y="118880"/>
            <a:ext cx="6989195" cy="6620240"/>
          </a:xfrm>
          <a:prstGeom prst="rect">
            <a:avLst/>
          </a:prstGeom>
        </p:spPr>
      </p:pic>
    </p:spTree>
    <p:extLst>
      <p:ext uri="{BB962C8B-B14F-4D97-AF65-F5344CB8AC3E}">
        <p14:creationId xmlns:p14="http://schemas.microsoft.com/office/powerpoint/2010/main" val="1486681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C3DDC-F100-4A65-92E6-786126C6B9AF}"/>
              </a:ext>
            </a:extLst>
          </p:cNvPr>
          <p:cNvSpPr>
            <a:spLocks noGrp="1"/>
          </p:cNvSpPr>
          <p:nvPr>
            <p:ph type="title"/>
          </p:nvPr>
        </p:nvSpPr>
        <p:spPr/>
        <p:txBody>
          <a:bodyPr/>
          <a:lstStyle/>
          <a:p>
            <a:pPr algn="ctr"/>
            <a:r>
              <a:rPr lang="en-US" b="1" u="sng" dirty="0"/>
              <a:t>Benefits of SAN</a:t>
            </a:r>
          </a:p>
        </p:txBody>
      </p:sp>
      <p:sp>
        <p:nvSpPr>
          <p:cNvPr id="3" name="Content Placeholder 2">
            <a:extLst>
              <a:ext uri="{FF2B5EF4-FFF2-40B4-BE49-F238E27FC236}">
                <a16:creationId xmlns:a16="http://schemas.microsoft.com/office/drawing/2014/main" id="{CB351A28-B793-4312-BAD5-E13F89C95687}"/>
              </a:ext>
            </a:extLst>
          </p:cNvPr>
          <p:cNvSpPr>
            <a:spLocks noGrp="1"/>
          </p:cNvSpPr>
          <p:nvPr>
            <p:ph idx="1"/>
          </p:nvPr>
        </p:nvSpPr>
        <p:spPr/>
        <p:txBody>
          <a:bodyPr>
            <a:normAutofit/>
          </a:bodyPr>
          <a:lstStyle/>
          <a:p>
            <a:r>
              <a:rPr lang="en-US" dirty="0"/>
              <a:t>Because it’s considerably more complex and expensive than NAS, SAN is typically used by large corporations and requires administration by an IT staff. For some applications, such as video editing, it’s especially desirable due to its high speed and low latency.</a:t>
            </a:r>
          </a:p>
          <a:p>
            <a:endParaRPr lang="en-US" dirty="0"/>
          </a:p>
          <a:p>
            <a:r>
              <a:rPr lang="en-US" dirty="0"/>
              <a:t>The primary strength of SAN is that it allows simultaneous shared access to shared storage that becomes faster with the addition of storage controllers. For example, hundreds of video editors can use 10’s GB/s of storage simultaneously. For this reason, SAN is widely used in collaborative video production environments.</a:t>
            </a:r>
          </a:p>
        </p:txBody>
      </p:sp>
    </p:spTree>
    <p:extLst>
      <p:ext uri="{BB962C8B-B14F-4D97-AF65-F5344CB8AC3E}">
        <p14:creationId xmlns:p14="http://schemas.microsoft.com/office/powerpoint/2010/main" val="755654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4C5FA-084A-49B5-81FF-973AE50016F7}"/>
              </a:ext>
            </a:extLst>
          </p:cNvPr>
          <p:cNvSpPr>
            <a:spLocks noGrp="1"/>
          </p:cNvSpPr>
          <p:nvPr>
            <p:ph type="title"/>
          </p:nvPr>
        </p:nvSpPr>
        <p:spPr/>
        <p:txBody>
          <a:bodyPr/>
          <a:lstStyle/>
          <a:p>
            <a:pPr algn="ctr"/>
            <a:r>
              <a:rPr lang="en-US" b="1" u="sng" dirty="0"/>
              <a:t>Summary of SAN Benefits.</a:t>
            </a:r>
          </a:p>
        </p:txBody>
      </p:sp>
      <p:sp>
        <p:nvSpPr>
          <p:cNvPr id="3" name="Content Placeholder 2">
            <a:extLst>
              <a:ext uri="{FF2B5EF4-FFF2-40B4-BE49-F238E27FC236}">
                <a16:creationId xmlns:a16="http://schemas.microsoft.com/office/drawing/2014/main" id="{1536A926-8CDC-455E-BA3B-6757264958BF}"/>
              </a:ext>
            </a:extLst>
          </p:cNvPr>
          <p:cNvSpPr>
            <a:spLocks noGrp="1"/>
          </p:cNvSpPr>
          <p:nvPr>
            <p:ph idx="1"/>
          </p:nvPr>
        </p:nvSpPr>
        <p:spPr/>
        <p:txBody>
          <a:bodyPr/>
          <a:lstStyle/>
          <a:p>
            <a:r>
              <a:rPr lang="en-US" dirty="0"/>
              <a:t>Extremely fast data access with low latency.</a:t>
            </a:r>
          </a:p>
          <a:p>
            <a:r>
              <a:rPr lang="en-US" dirty="0"/>
              <a:t>Relieves stress on a local area network.</a:t>
            </a:r>
          </a:p>
          <a:p>
            <a:r>
              <a:rPr lang="en-US" dirty="0"/>
              <a:t>Can be scaled up to the limits of the interconnect.</a:t>
            </a:r>
          </a:p>
          <a:p>
            <a:r>
              <a:rPr lang="en-US" dirty="0"/>
              <a:t>OS level (“native”) access to files.</a:t>
            </a:r>
          </a:p>
          <a:p>
            <a:r>
              <a:rPr lang="en-US" dirty="0"/>
              <a:t>Often the only solution for demanding applications requiring concurrent shared access.</a:t>
            </a:r>
          </a:p>
        </p:txBody>
      </p:sp>
    </p:spTree>
    <p:extLst>
      <p:ext uri="{BB962C8B-B14F-4D97-AF65-F5344CB8AC3E}">
        <p14:creationId xmlns:p14="http://schemas.microsoft.com/office/powerpoint/2010/main" val="21139973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94A53-C7F3-44B3-B948-6B704DD028CC}"/>
              </a:ext>
            </a:extLst>
          </p:cNvPr>
          <p:cNvSpPr>
            <a:spLocks noGrp="1"/>
          </p:cNvSpPr>
          <p:nvPr>
            <p:ph type="title"/>
          </p:nvPr>
        </p:nvSpPr>
        <p:spPr/>
        <p:txBody>
          <a:bodyPr/>
          <a:lstStyle/>
          <a:p>
            <a:pPr algn="ctr"/>
            <a:r>
              <a:rPr lang="en-US" b="1" u="sng" dirty="0"/>
              <a:t>Limitation of SAN</a:t>
            </a:r>
          </a:p>
        </p:txBody>
      </p:sp>
      <p:sp>
        <p:nvSpPr>
          <p:cNvPr id="3" name="Content Placeholder 2">
            <a:extLst>
              <a:ext uri="{FF2B5EF4-FFF2-40B4-BE49-F238E27FC236}">
                <a16:creationId xmlns:a16="http://schemas.microsoft.com/office/drawing/2014/main" id="{FC5D85F3-2859-4321-9CAA-DA7A60C90AD8}"/>
              </a:ext>
            </a:extLst>
          </p:cNvPr>
          <p:cNvSpPr>
            <a:spLocks noGrp="1"/>
          </p:cNvSpPr>
          <p:nvPr>
            <p:ph idx="1"/>
          </p:nvPr>
        </p:nvSpPr>
        <p:spPr/>
        <p:txBody>
          <a:bodyPr/>
          <a:lstStyle/>
          <a:p>
            <a:r>
              <a:rPr lang="en-US" dirty="0"/>
              <a:t>The challenge of SAN can be summed up in its cost and administration requirements—having to dedicate and maintain both a separate Ethernet network for metadata file requests and implement a </a:t>
            </a:r>
            <a:r>
              <a:rPr lang="en-US" dirty="0" err="1"/>
              <a:t>Fibre</a:t>
            </a:r>
            <a:r>
              <a:rPr lang="en-US" dirty="0"/>
              <a:t> Channel network can be a considerable investment. That being said, a SAN is often the only way to provide very fast data access for a large number of users that also can scale to supporting hundreds of users at the same time.</a:t>
            </a:r>
          </a:p>
        </p:txBody>
      </p:sp>
    </p:spTree>
    <p:extLst>
      <p:ext uri="{BB962C8B-B14F-4D97-AF65-F5344CB8AC3E}">
        <p14:creationId xmlns:p14="http://schemas.microsoft.com/office/powerpoint/2010/main" val="13405271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64CCAC9-715C-434D-B601-0D2539562A72}"/>
              </a:ext>
            </a:extLst>
          </p:cNvPr>
          <p:cNvSpPr>
            <a:spLocks noGrp="1"/>
          </p:cNvSpPr>
          <p:nvPr>
            <p:ph type="title"/>
          </p:nvPr>
        </p:nvSpPr>
        <p:spPr/>
        <p:txBody>
          <a:bodyPr/>
          <a:lstStyle/>
          <a:p>
            <a:pPr algn="ctr"/>
            <a:r>
              <a:rPr lang="en-US" b="1" u="sng" dirty="0"/>
              <a:t>Main Difference Between NAS and SAN</a:t>
            </a:r>
          </a:p>
        </p:txBody>
      </p:sp>
      <p:pic>
        <p:nvPicPr>
          <p:cNvPr id="9" name="Content Placeholder 8">
            <a:extLst>
              <a:ext uri="{FF2B5EF4-FFF2-40B4-BE49-F238E27FC236}">
                <a16:creationId xmlns:a16="http://schemas.microsoft.com/office/drawing/2014/main" id="{BCC44882-A1B2-45CF-A8B3-088F546E527A}"/>
              </a:ext>
            </a:extLst>
          </p:cNvPr>
          <p:cNvPicPr>
            <a:picLocks noGrp="1" noChangeAspect="1"/>
          </p:cNvPicPr>
          <p:nvPr>
            <p:ph idx="1"/>
          </p:nvPr>
        </p:nvPicPr>
        <p:blipFill>
          <a:blip r:embed="rId2"/>
          <a:stretch>
            <a:fillRect/>
          </a:stretch>
        </p:blipFill>
        <p:spPr>
          <a:xfrm>
            <a:off x="1350628" y="1510018"/>
            <a:ext cx="10117122" cy="5075340"/>
          </a:xfrm>
        </p:spPr>
      </p:pic>
    </p:spTree>
    <p:extLst>
      <p:ext uri="{BB962C8B-B14F-4D97-AF65-F5344CB8AC3E}">
        <p14:creationId xmlns:p14="http://schemas.microsoft.com/office/powerpoint/2010/main" val="42714714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6619D3-709A-415C-A4F0-7FB8ABFC8983}"/>
              </a:ext>
            </a:extLst>
          </p:cNvPr>
          <p:cNvPicPr>
            <a:picLocks noChangeAspect="1"/>
          </p:cNvPicPr>
          <p:nvPr/>
        </p:nvPicPr>
        <p:blipFill>
          <a:blip r:embed="rId2"/>
          <a:stretch>
            <a:fillRect/>
          </a:stretch>
        </p:blipFill>
        <p:spPr>
          <a:xfrm>
            <a:off x="1283515" y="453006"/>
            <a:ext cx="9613783" cy="5847126"/>
          </a:xfrm>
          <a:prstGeom prst="rect">
            <a:avLst/>
          </a:prstGeom>
        </p:spPr>
      </p:pic>
    </p:spTree>
    <p:extLst>
      <p:ext uri="{BB962C8B-B14F-4D97-AF65-F5344CB8AC3E}">
        <p14:creationId xmlns:p14="http://schemas.microsoft.com/office/powerpoint/2010/main" val="22961032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B1495-2189-4A0F-B8C3-F32B4378EB04}"/>
              </a:ext>
            </a:extLst>
          </p:cNvPr>
          <p:cNvSpPr>
            <a:spLocks noGrp="1"/>
          </p:cNvSpPr>
          <p:nvPr>
            <p:ph type="title"/>
          </p:nvPr>
        </p:nvSpPr>
        <p:spPr/>
        <p:txBody>
          <a:bodyPr/>
          <a:lstStyle/>
          <a:p>
            <a:pPr algn="ctr"/>
            <a:r>
              <a:rPr lang="en-US" b="1" u="sng" dirty="0"/>
              <a:t>DISK MANAGEMENT</a:t>
            </a:r>
          </a:p>
        </p:txBody>
      </p:sp>
      <p:sp>
        <p:nvSpPr>
          <p:cNvPr id="3" name="Content Placeholder 2">
            <a:extLst>
              <a:ext uri="{FF2B5EF4-FFF2-40B4-BE49-F238E27FC236}">
                <a16:creationId xmlns:a16="http://schemas.microsoft.com/office/drawing/2014/main" id="{5CB1BFA0-876F-48A2-AD61-B3823C210EE9}"/>
              </a:ext>
            </a:extLst>
          </p:cNvPr>
          <p:cNvSpPr>
            <a:spLocks noGrp="1"/>
          </p:cNvSpPr>
          <p:nvPr>
            <p:ph idx="1"/>
          </p:nvPr>
        </p:nvSpPr>
        <p:spPr/>
        <p:txBody>
          <a:bodyPr/>
          <a:lstStyle/>
          <a:p>
            <a:r>
              <a:rPr lang="en-US" dirty="0"/>
              <a:t>Section I- What’s Computer Storage</a:t>
            </a:r>
          </a:p>
          <a:p>
            <a:r>
              <a:rPr lang="en-US" dirty="0"/>
              <a:t>Section II- Type of Computer Storage</a:t>
            </a:r>
          </a:p>
          <a:p>
            <a:r>
              <a:rPr lang="en-US" dirty="0"/>
              <a:t>Section III- How to Add Disk</a:t>
            </a:r>
          </a:p>
          <a:p>
            <a:r>
              <a:rPr lang="en-US" dirty="0"/>
              <a:t> Section IV- Extend and Existing Disk</a:t>
            </a:r>
          </a:p>
          <a:p>
            <a:r>
              <a:rPr lang="en-US" dirty="0"/>
              <a:t>Section V- Disk Cleanup and Defragmentation.</a:t>
            </a:r>
          </a:p>
          <a:p>
            <a:r>
              <a:rPr lang="en-US" dirty="0"/>
              <a:t>Section VI- RAID</a:t>
            </a:r>
          </a:p>
          <a:p>
            <a:r>
              <a:rPr lang="en-US" dirty="0"/>
              <a:t>Section VI- Windows Server Backup</a:t>
            </a:r>
          </a:p>
        </p:txBody>
      </p:sp>
    </p:spTree>
    <p:extLst>
      <p:ext uri="{BB962C8B-B14F-4D97-AF65-F5344CB8AC3E}">
        <p14:creationId xmlns:p14="http://schemas.microsoft.com/office/powerpoint/2010/main" val="987447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2ADFF-B34A-4FB7-A7DC-7B845FBCC25C}"/>
              </a:ext>
            </a:extLst>
          </p:cNvPr>
          <p:cNvSpPr>
            <a:spLocks noGrp="1"/>
          </p:cNvSpPr>
          <p:nvPr>
            <p:ph type="title"/>
          </p:nvPr>
        </p:nvSpPr>
        <p:spPr/>
        <p:txBody>
          <a:bodyPr/>
          <a:lstStyle/>
          <a:p>
            <a:pPr algn="ctr"/>
            <a:r>
              <a:rPr lang="en-US" b="1" u="sng" dirty="0"/>
              <a:t>Section III- How to Add Disk</a:t>
            </a:r>
            <a:br>
              <a:rPr lang="en-US" dirty="0"/>
            </a:br>
            <a:endParaRPr lang="en-US" dirty="0"/>
          </a:p>
        </p:txBody>
      </p:sp>
      <p:pic>
        <p:nvPicPr>
          <p:cNvPr id="5" name="Content Placeholder 4">
            <a:extLst>
              <a:ext uri="{FF2B5EF4-FFF2-40B4-BE49-F238E27FC236}">
                <a16:creationId xmlns:a16="http://schemas.microsoft.com/office/drawing/2014/main" id="{8F8BAD68-2B28-44FA-B984-1D36AADEE2DC}"/>
              </a:ext>
            </a:extLst>
          </p:cNvPr>
          <p:cNvPicPr>
            <a:picLocks noGrp="1" noChangeAspect="1"/>
          </p:cNvPicPr>
          <p:nvPr>
            <p:ph idx="1"/>
          </p:nvPr>
        </p:nvPicPr>
        <p:blipFill>
          <a:blip r:embed="rId2"/>
          <a:stretch>
            <a:fillRect/>
          </a:stretch>
        </p:blipFill>
        <p:spPr>
          <a:xfrm>
            <a:off x="999214" y="1825625"/>
            <a:ext cx="10193572" cy="4351338"/>
          </a:xfrm>
        </p:spPr>
      </p:pic>
    </p:spTree>
    <p:extLst>
      <p:ext uri="{BB962C8B-B14F-4D97-AF65-F5344CB8AC3E}">
        <p14:creationId xmlns:p14="http://schemas.microsoft.com/office/powerpoint/2010/main" val="2764189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C781A-CC90-44C0-8D4D-83709E5CB9FC}"/>
              </a:ext>
            </a:extLst>
          </p:cNvPr>
          <p:cNvSpPr>
            <a:spLocks noGrp="1"/>
          </p:cNvSpPr>
          <p:nvPr>
            <p:ph type="title"/>
          </p:nvPr>
        </p:nvSpPr>
        <p:spPr/>
        <p:txBody>
          <a:bodyPr/>
          <a:lstStyle/>
          <a:p>
            <a:pPr algn="ctr"/>
            <a:r>
              <a:rPr lang="en-US" b="1" u="sng" dirty="0"/>
              <a:t>Section IV- Extend and Existing Disk</a:t>
            </a:r>
            <a:br>
              <a:rPr lang="en-US" dirty="0"/>
            </a:br>
            <a:endParaRPr lang="en-US" dirty="0"/>
          </a:p>
        </p:txBody>
      </p:sp>
      <p:pic>
        <p:nvPicPr>
          <p:cNvPr id="5" name="Content Placeholder 4">
            <a:extLst>
              <a:ext uri="{FF2B5EF4-FFF2-40B4-BE49-F238E27FC236}">
                <a16:creationId xmlns:a16="http://schemas.microsoft.com/office/drawing/2014/main" id="{D89FBB8C-BA60-4177-A14C-C03A47EFDD78}"/>
              </a:ext>
            </a:extLst>
          </p:cNvPr>
          <p:cNvPicPr>
            <a:picLocks noGrp="1" noChangeAspect="1"/>
          </p:cNvPicPr>
          <p:nvPr>
            <p:ph idx="1"/>
          </p:nvPr>
        </p:nvPicPr>
        <p:blipFill>
          <a:blip r:embed="rId2"/>
          <a:stretch>
            <a:fillRect/>
          </a:stretch>
        </p:blipFill>
        <p:spPr>
          <a:xfrm>
            <a:off x="838200" y="2265228"/>
            <a:ext cx="10515600" cy="3472132"/>
          </a:xfrm>
        </p:spPr>
      </p:pic>
    </p:spTree>
    <p:extLst>
      <p:ext uri="{BB962C8B-B14F-4D97-AF65-F5344CB8AC3E}">
        <p14:creationId xmlns:p14="http://schemas.microsoft.com/office/powerpoint/2010/main" val="12779721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EFA8A-6E64-40D2-B967-8B5929ADFBE9}"/>
              </a:ext>
            </a:extLst>
          </p:cNvPr>
          <p:cNvSpPr>
            <a:spLocks noGrp="1"/>
          </p:cNvSpPr>
          <p:nvPr>
            <p:ph type="title"/>
          </p:nvPr>
        </p:nvSpPr>
        <p:spPr/>
        <p:txBody>
          <a:bodyPr/>
          <a:lstStyle/>
          <a:p>
            <a:pPr algn="ctr"/>
            <a:r>
              <a:rPr lang="en-US" b="1" u="sng" dirty="0"/>
              <a:t>Section V- Disk Cleanup and Defragmentation</a:t>
            </a:r>
          </a:p>
        </p:txBody>
      </p:sp>
      <p:pic>
        <p:nvPicPr>
          <p:cNvPr id="5" name="Content Placeholder 4">
            <a:extLst>
              <a:ext uri="{FF2B5EF4-FFF2-40B4-BE49-F238E27FC236}">
                <a16:creationId xmlns:a16="http://schemas.microsoft.com/office/drawing/2014/main" id="{7F6E301C-2356-4582-A9FA-7123D42E0EF8}"/>
              </a:ext>
            </a:extLst>
          </p:cNvPr>
          <p:cNvPicPr>
            <a:picLocks noGrp="1" noChangeAspect="1"/>
          </p:cNvPicPr>
          <p:nvPr>
            <p:ph idx="1"/>
          </p:nvPr>
        </p:nvPicPr>
        <p:blipFill>
          <a:blip r:embed="rId2"/>
          <a:stretch>
            <a:fillRect/>
          </a:stretch>
        </p:blipFill>
        <p:spPr>
          <a:xfrm>
            <a:off x="1128360" y="1825625"/>
            <a:ext cx="9935279" cy="4351338"/>
          </a:xfrm>
        </p:spPr>
      </p:pic>
    </p:spTree>
    <p:extLst>
      <p:ext uri="{BB962C8B-B14F-4D97-AF65-F5344CB8AC3E}">
        <p14:creationId xmlns:p14="http://schemas.microsoft.com/office/powerpoint/2010/main" val="14035343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407CD-7D54-4304-B59C-FF6E58C5A618}"/>
              </a:ext>
            </a:extLst>
          </p:cNvPr>
          <p:cNvSpPr>
            <a:spLocks noGrp="1"/>
          </p:cNvSpPr>
          <p:nvPr>
            <p:ph type="title"/>
          </p:nvPr>
        </p:nvSpPr>
        <p:spPr/>
        <p:txBody>
          <a:bodyPr/>
          <a:lstStyle/>
          <a:p>
            <a:pPr algn="ctr"/>
            <a:r>
              <a:rPr lang="en-US" b="1" u="sng" dirty="0"/>
              <a:t>Section VI- RAID</a:t>
            </a:r>
          </a:p>
        </p:txBody>
      </p:sp>
      <p:sp>
        <p:nvSpPr>
          <p:cNvPr id="3" name="Content Placeholder 2">
            <a:extLst>
              <a:ext uri="{FF2B5EF4-FFF2-40B4-BE49-F238E27FC236}">
                <a16:creationId xmlns:a16="http://schemas.microsoft.com/office/drawing/2014/main" id="{C8F31C56-5595-4E15-AE1C-F3827ABAE7F9}"/>
              </a:ext>
            </a:extLst>
          </p:cNvPr>
          <p:cNvSpPr>
            <a:spLocks noGrp="1"/>
          </p:cNvSpPr>
          <p:nvPr>
            <p:ph idx="1"/>
          </p:nvPr>
        </p:nvSpPr>
        <p:spPr>
          <a:xfrm>
            <a:off x="151002" y="1392572"/>
            <a:ext cx="11870422" cy="5276676"/>
          </a:xfrm>
        </p:spPr>
        <p:txBody>
          <a:bodyPr>
            <a:normAutofit/>
          </a:bodyPr>
          <a:lstStyle/>
          <a:p>
            <a:r>
              <a:rPr lang="en-US" sz="1800" dirty="0"/>
              <a:t>RAID is a data storage virtualization technology that combines multiple physical disk drive components into one or more logical units for the purposes of data redundancy, performance improvement, or both.</a:t>
            </a:r>
          </a:p>
          <a:p>
            <a:r>
              <a:rPr lang="en-US" sz="1800" dirty="0"/>
              <a:t>RAID is a technology that is used to increase the performance and/or reliability of data storage. The abbreviation stands for either Redundant Array of Independent Drives or Redundant Array of Inexpensive Disks, which is older and less used. A RAID system consists of two or more drives working in parallel. These can be hard discs, but there is a trend to also use the technology for SSD (Solid State Drives). There are different RAID levels, each optimized for a specific situation. These are not standardized by an industry group or standardization committee. This explains why companies sometimes come up with their own unique numbers and implementations.</a:t>
            </a:r>
          </a:p>
          <a:p>
            <a:pPr marL="0" indent="0">
              <a:buNone/>
            </a:pPr>
            <a:r>
              <a:rPr lang="en-US" sz="1800" dirty="0"/>
              <a:t>    </a:t>
            </a:r>
            <a:r>
              <a:rPr lang="en-US" sz="1800" u="sng" dirty="0">
                <a:solidFill>
                  <a:schemeClr val="accent1"/>
                </a:solidFill>
              </a:rPr>
              <a:t>Here we will cover the following RAID levels:</a:t>
            </a:r>
          </a:p>
          <a:p>
            <a:r>
              <a:rPr lang="en-US" sz="1800" dirty="0">
                <a:solidFill>
                  <a:schemeClr val="accent1"/>
                </a:solidFill>
              </a:rPr>
              <a:t> RAID 0</a:t>
            </a:r>
          </a:p>
          <a:p>
            <a:r>
              <a:rPr lang="en-US" sz="1800" dirty="0">
                <a:solidFill>
                  <a:schemeClr val="accent1"/>
                </a:solidFill>
              </a:rPr>
              <a:t>RAID 1</a:t>
            </a:r>
          </a:p>
          <a:p>
            <a:r>
              <a:rPr lang="en-US" sz="1800" dirty="0">
                <a:solidFill>
                  <a:schemeClr val="accent1"/>
                </a:solidFill>
              </a:rPr>
              <a:t>RAID 5</a:t>
            </a:r>
          </a:p>
          <a:p>
            <a:r>
              <a:rPr lang="en-US" sz="1800" dirty="0">
                <a:solidFill>
                  <a:schemeClr val="accent1"/>
                </a:solidFill>
              </a:rPr>
              <a:t>RAID 6</a:t>
            </a:r>
          </a:p>
          <a:p>
            <a:r>
              <a:rPr lang="en-US" sz="1800" dirty="0">
                <a:solidFill>
                  <a:schemeClr val="accent1"/>
                </a:solidFill>
              </a:rPr>
              <a:t>RAID 10</a:t>
            </a:r>
          </a:p>
        </p:txBody>
      </p:sp>
    </p:spTree>
    <p:extLst>
      <p:ext uri="{BB962C8B-B14F-4D97-AF65-F5344CB8AC3E}">
        <p14:creationId xmlns:p14="http://schemas.microsoft.com/office/powerpoint/2010/main" val="185044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80E99-BA0A-4005-AC24-0201AB91B340}"/>
              </a:ext>
            </a:extLst>
          </p:cNvPr>
          <p:cNvSpPr>
            <a:spLocks noGrp="1"/>
          </p:cNvSpPr>
          <p:nvPr>
            <p:ph type="title"/>
          </p:nvPr>
        </p:nvSpPr>
        <p:spPr>
          <a:xfrm>
            <a:off x="201336" y="365125"/>
            <a:ext cx="11152464" cy="951947"/>
          </a:xfrm>
        </p:spPr>
        <p:txBody>
          <a:bodyPr>
            <a:normAutofit fontScale="90000"/>
          </a:bodyPr>
          <a:lstStyle/>
          <a:p>
            <a:r>
              <a:rPr lang="en-US" b="1" u="sng" dirty="0"/>
              <a:t>Below is an overview of the most popular RAID levels:</a:t>
            </a:r>
          </a:p>
        </p:txBody>
      </p:sp>
      <p:sp>
        <p:nvSpPr>
          <p:cNvPr id="3" name="Content Placeholder 2">
            <a:extLst>
              <a:ext uri="{FF2B5EF4-FFF2-40B4-BE49-F238E27FC236}">
                <a16:creationId xmlns:a16="http://schemas.microsoft.com/office/drawing/2014/main" id="{7D76F9AA-DAE6-411F-8BEE-C2FB23960ADB}"/>
              </a:ext>
            </a:extLst>
          </p:cNvPr>
          <p:cNvSpPr>
            <a:spLocks noGrp="1"/>
          </p:cNvSpPr>
          <p:nvPr>
            <p:ph idx="1"/>
          </p:nvPr>
        </p:nvSpPr>
        <p:spPr>
          <a:xfrm>
            <a:off x="134224" y="1317072"/>
            <a:ext cx="11937534" cy="5444455"/>
          </a:xfrm>
        </p:spPr>
        <p:txBody>
          <a:bodyPr/>
          <a:lstStyle/>
          <a:p>
            <a:r>
              <a:rPr lang="en-US" sz="1800" dirty="0"/>
              <a:t> </a:t>
            </a:r>
            <a:r>
              <a:rPr lang="en-US" sz="1800" dirty="0">
                <a:solidFill>
                  <a:schemeClr val="accent1"/>
                </a:solidFill>
              </a:rPr>
              <a:t>RAID level 0</a:t>
            </a:r>
          </a:p>
          <a:p>
            <a:pPr marL="0" indent="0">
              <a:buNone/>
            </a:pPr>
            <a:r>
              <a:rPr lang="en-US" sz="1600" dirty="0"/>
              <a:t>In a RAID 0 system data are split up into blocks that get written across all the drives in the array. By using multiple disks (at least 2) at the same time, this offers superior I/O performance. This performance can be enhanced further by using multiple controllers, ideally one controller per disk.</a:t>
            </a:r>
          </a:p>
          <a:p>
            <a:r>
              <a:rPr lang="en-US" sz="1600" b="1" u="sng" dirty="0">
                <a:solidFill>
                  <a:schemeClr val="accent1"/>
                </a:solidFill>
              </a:rPr>
              <a:t>Advantages of RAID 0:</a:t>
            </a:r>
          </a:p>
          <a:p>
            <a:pPr marL="0" indent="0">
              <a:buNone/>
            </a:pPr>
            <a:r>
              <a:rPr lang="en-US" sz="1600" dirty="0"/>
              <a:t>RAID 0 offers great performance, both in read and write operations. There is no overhead caused by parity controls.</a:t>
            </a:r>
          </a:p>
          <a:p>
            <a:pPr marL="0" indent="0">
              <a:buNone/>
            </a:pPr>
            <a:r>
              <a:rPr lang="en-US" sz="1600" dirty="0"/>
              <a:t>All storage capacity is used, there is no overhead.</a:t>
            </a:r>
          </a:p>
          <a:p>
            <a:pPr marL="0" indent="0">
              <a:buNone/>
            </a:pPr>
            <a:r>
              <a:rPr lang="en-US" sz="1600" dirty="0"/>
              <a:t>The technology is easy to implement.</a:t>
            </a:r>
          </a:p>
          <a:p>
            <a:r>
              <a:rPr lang="en-US" sz="1600" b="1" u="sng" dirty="0">
                <a:solidFill>
                  <a:schemeClr val="accent1"/>
                </a:solidFill>
              </a:rPr>
              <a:t>Disadvantages of RAID 0</a:t>
            </a:r>
          </a:p>
          <a:p>
            <a:pPr marL="0" indent="0">
              <a:buNone/>
            </a:pPr>
            <a:r>
              <a:rPr lang="en-US" sz="1600" dirty="0"/>
              <a:t>RAID 0 is not fault-tolerant. If one drive fails, all data in the RAID 0 array are lost. It should not be used for mission-critical systems.</a:t>
            </a:r>
          </a:p>
          <a:p>
            <a:r>
              <a:rPr lang="en-US" sz="1600" u="sng" dirty="0">
                <a:solidFill>
                  <a:schemeClr val="accent1"/>
                </a:solidFill>
              </a:rPr>
              <a:t>Ideal use</a:t>
            </a:r>
          </a:p>
          <a:p>
            <a:pPr marL="0" indent="0">
              <a:buNone/>
            </a:pPr>
            <a:r>
              <a:rPr lang="en-US" sz="1600" dirty="0"/>
              <a:t>RAID 0 is ideal for non-critical storage of data that have to be read/written at a high speed, such as on an image retouching or video editing station.</a:t>
            </a:r>
          </a:p>
        </p:txBody>
      </p:sp>
      <p:pic>
        <p:nvPicPr>
          <p:cNvPr id="5" name="Picture 4">
            <a:extLst>
              <a:ext uri="{FF2B5EF4-FFF2-40B4-BE49-F238E27FC236}">
                <a16:creationId xmlns:a16="http://schemas.microsoft.com/office/drawing/2014/main" id="{D7B0EA19-5A58-4C16-AC09-B1E628E25797}"/>
              </a:ext>
            </a:extLst>
          </p:cNvPr>
          <p:cNvPicPr>
            <a:picLocks noChangeAspect="1"/>
          </p:cNvPicPr>
          <p:nvPr/>
        </p:nvPicPr>
        <p:blipFill>
          <a:blip r:embed="rId2"/>
          <a:stretch>
            <a:fillRect/>
          </a:stretch>
        </p:blipFill>
        <p:spPr>
          <a:xfrm>
            <a:off x="5209563" y="5252247"/>
            <a:ext cx="1634062" cy="1509279"/>
          </a:xfrm>
          <a:prstGeom prst="rect">
            <a:avLst/>
          </a:prstGeom>
        </p:spPr>
      </p:pic>
    </p:spTree>
    <p:extLst>
      <p:ext uri="{BB962C8B-B14F-4D97-AF65-F5344CB8AC3E}">
        <p14:creationId xmlns:p14="http://schemas.microsoft.com/office/powerpoint/2010/main" val="6220160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017B4-D169-4E26-A64C-51DA8E88B0AE}"/>
              </a:ext>
            </a:extLst>
          </p:cNvPr>
          <p:cNvSpPr>
            <a:spLocks noGrp="1"/>
          </p:cNvSpPr>
          <p:nvPr>
            <p:ph type="title"/>
          </p:nvPr>
        </p:nvSpPr>
        <p:spPr>
          <a:xfrm>
            <a:off x="838200" y="365125"/>
            <a:ext cx="11216780" cy="1325563"/>
          </a:xfrm>
        </p:spPr>
        <p:txBody>
          <a:bodyPr/>
          <a:lstStyle/>
          <a:p>
            <a:r>
              <a:rPr kumimoji="0" lang="en-US" sz="4000" b="1" i="0" u="sng" strike="noStrike" kern="1200" cap="none" spc="0" normalizeH="0" baseline="0" noProof="0" dirty="0">
                <a:ln>
                  <a:noFill/>
                </a:ln>
                <a:solidFill>
                  <a:prstClr val="white"/>
                </a:solidFill>
                <a:effectLst/>
                <a:uLnTx/>
                <a:uFillTx/>
                <a:latin typeface="Calibri Light" panose="020F0302020204030204"/>
                <a:ea typeface="+mj-ea"/>
                <a:cs typeface="+mj-cs"/>
              </a:rPr>
              <a:t>Below is an overview of the most popular RAID levels:</a:t>
            </a:r>
            <a:endParaRPr lang="en-US" dirty="0"/>
          </a:p>
        </p:txBody>
      </p:sp>
      <p:sp>
        <p:nvSpPr>
          <p:cNvPr id="3" name="Content Placeholder 2">
            <a:extLst>
              <a:ext uri="{FF2B5EF4-FFF2-40B4-BE49-F238E27FC236}">
                <a16:creationId xmlns:a16="http://schemas.microsoft.com/office/drawing/2014/main" id="{5CA1273D-5892-4B31-87B8-D044A9AD7CC5}"/>
              </a:ext>
            </a:extLst>
          </p:cNvPr>
          <p:cNvSpPr>
            <a:spLocks noGrp="1"/>
          </p:cNvSpPr>
          <p:nvPr>
            <p:ph idx="1"/>
          </p:nvPr>
        </p:nvSpPr>
        <p:spPr>
          <a:xfrm>
            <a:off x="201337" y="1375794"/>
            <a:ext cx="11853642" cy="5276676"/>
          </a:xfrm>
        </p:spPr>
        <p:txBody>
          <a:bodyPr>
            <a:normAutofit/>
          </a:bodyPr>
          <a:lstStyle/>
          <a:p>
            <a:r>
              <a:rPr lang="en-US" sz="1800" dirty="0">
                <a:solidFill>
                  <a:schemeClr val="accent1"/>
                </a:solidFill>
              </a:rPr>
              <a:t> RAID level 1 </a:t>
            </a:r>
          </a:p>
          <a:p>
            <a:pPr marL="0" indent="0">
              <a:buNone/>
            </a:pPr>
            <a:r>
              <a:rPr lang="en-US" sz="1800" dirty="0"/>
              <a:t>Data are stored twice by writing them to both the data drive (or set of data drives) and a mirror drive (or set of drives). If a drive fails, the controller uses either the data drive or the mirror drive for data recovery and continuous operation. You need at least 2 drives for a RAID 1 array.</a:t>
            </a:r>
          </a:p>
          <a:p>
            <a:r>
              <a:rPr lang="en-US" sz="1800" dirty="0">
                <a:solidFill>
                  <a:schemeClr val="accent1"/>
                </a:solidFill>
              </a:rPr>
              <a:t>Advantages of RAID 1</a:t>
            </a:r>
          </a:p>
          <a:p>
            <a:pPr marL="0" indent="0">
              <a:buNone/>
            </a:pPr>
            <a:r>
              <a:rPr lang="en-US" sz="1800" dirty="0"/>
              <a:t>RAID 1 offers excellent read speed and a write-speed that is comparable to that of a single drive.</a:t>
            </a:r>
          </a:p>
          <a:p>
            <a:pPr marL="0" indent="0">
              <a:buNone/>
            </a:pPr>
            <a:r>
              <a:rPr lang="en-US" sz="1800" dirty="0"/>
              <a:t>In case a drive fails, data do not have to be rebuild, they just have to be copied to the replacement drive.</a:t>
            </a:r>
          </a:p>
          <a:p>
            <a:pPr marL="0" indent="0">
              <a:buNone/>
            </a:pPr>
            <a:r>
              <a:rPr lang="en-US" sz="1800" dirty="0"/>
              <a:t>RAID 1 is a very simple technology.</a:t>
            </a:r>
          </a:p>
          <a:p>
            <a:r>
              <a:rPr lang="en-US" sz="1800" dirty="0">
                <a:solidFill>
                  <a:schemeClr val="accent1"/>
                </a:solidFill>
              </a:rPr>
              <a:t>Disadvantages of RAID 1</a:t>
            </a:r>
          </a:p>
          <a:p>
            <a:pPr marL="0" indent="0">
              <a:buNone/>
            </a:pPr>
            <a:r>
              <a:rPr lang="en-US" sz="1800" dirty="0"/>
              <a:t>The main disadvantage is that the effective storage capacity is only half of the total drive capacity because all data get written twice.</a:t>
            </a:r>
          </a:p>
          <a:p>
            <a:pPr marL="0" indent="0">
              <a:buNone/>
            </a:pPr>
            <a:r>
              <a:rPr lang="en-US" sz="1800" dirty="0"/>
              <a:t>Software RAID 1 solutions do not always allow a hot swap of a failed drive. That means the failed drive can only be replaced after powering down the computer it is attached to. For servers that are used simultaneously by many people, this may not be acceptable. Such systems typically use hardware controllers that do support hot swapping.</a:t>
            </a:r>
          </a:p>
        </p:txBody>
      </p:sp>
    </p:spTree>
    <p:extLst>
      <p:ext uri="{BB962C8B-B14F-4D97-AF65-F5344CB8AC3E}">
        <p14:creationId xmlns:p14="http://schemas.microsoft.com/office/powerpoint/2010/main" val="4778912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89494-FB6E-4993-8374-6F79DADB8FB4}"/>
              </a:ext>
            </a:extLst>
          </p:cNvPr>
          <p:cNvSpPr>
            <a:spLocks noGrp="1"/>
          </p:cNvSpPr>
          <p:nvPr>
            <p:ph type="title"/>
          </p:nvPr>
        </p:nvSpPr>
        <p:spPr>
          <a:xfrm>
            <a:off x="293615" y="365125"/>
            <a:ext cx="11862033" cy="1325563"/>
          </a:xfrm>
        </p:spPr>
        <p:txBody>
          <a:bodyPr>
            <a:normAutofit/>
          </a:bodyPr>
          <a:lstStyle/>
          <a:p>
            <a:r>
              <a:rPr kumimoji="0" lang="en-US" sz="4000" b="1" i="0" u="sng" strike="noStrike" kern="1200" cap="none" spc="0" normalizeH="0" baseline="0" noProof="0" dirty="0">
                <a:ln>
                  <a:noFill/>
                </a:ln>
                <a:solidFill>
                  <a:prstClr val="white"/>
                </a:solidFill>
                <a:effectLst/>
                <a:uLnTx/>
                <a:uFillTx/>
                <a:latin typeface="Calibri Light" panose="020F0302020204030204"/>
                <a:ea typeface="+mj-ea"/>
                <a:cs typeface="+mj-cs"/>
              </a:rPr>
              <a:t>Below is an overview of the most popular RAID levels:</a:t>
            </a:r>
            <a:endParaRPr lang="en-US" sz="4000" dirty="0"/>
          </a:p>
        </p:txBody>
      </p:sp>
      <p:sp>
        <p:nvSpPr>
          <p:cNvPr id="3" name="Content Placeholder 2">
            <a:extLst>
              <a:ext uri="{FF2B5EF4-FFF2-40B4-BE49-F238E27FC236}">
                <a16:creationId xmlns:a16="http://schemas.microsoft.com/office/drawing/2014/main" id="{672751CF-129E-4E20-8F92-CC1B4D6B1A38}"/>
              </a:ext>
            </a:extLst>
          </p:cNvPr>
          <p:cNvSpPr>
            <a:spLocks noGrp="1"/>
          </p:cNvSpPr>
          <p:nvPr>
            <p:ph idx="1"/>
          </p:nvPr>
        </p:nvSpPr>
        <p:spPr>
          <a:xfrm>
            <a:off x="176169" y="1350628"/>
            <a:ext cx="11862033" cy="5201173"/>
          </a:xfrm>
        </p:spPr>
        <p:txBody>
          <a:bodyPr>
            <a:normAutofit lnSpcReduction="10000"/>
          </a:bodyPr>
          <a:lstStyle/>
          <a:p>
            <a:r>
              <a:rPr lang="en-US" sz="1600" dirty="0">
                <a:solidFill>
                  <a:schemeClr val="accent1"/>
                </a:solidFill>
              </a:rPr>
              <a:t>RAID level 5 </a:t>
            </a:r>
          </a:p>
          <a:p>
            <a:pPr marL="0" indent="0">
              <a:buNone/>
            </a:pPr>
            <a:r>
              <a:rPr lang="en-US" sz="1600" dirty="0"/>
              <a:t>RAID 5 is the most common secure RAID level. It requires at least 3 drives but can work with up to 16. Data blocks are striped across the drives and on one drive a parity checksum of all the block data is written. The parity data are not written to a fixed drive, they are spread across all drives, as the drawing below shows. Using the parity data, the computer can recalculate the data of one of the other data blocks, should those data no longer be available. That means a RAID 5 array can withstand a single drive failure without losing data or access to data. Although RAID 5 can be achieved in software, a hardware controller is recommended. Often extra cache memory is used on these controllers to improve the write performance.</a:t>
            </a:r>
          </a:p>
          <a:p>
            <a:r>
              <a:rPr lang="en-US" sz="1600" dirty="0">
                <a:solidFill>
                  <a:schemeClr val="accent1"/>
                </a:solidFill>
              </a:rPr>
              <a:t>Advantages of RAID 5</a:t>
            </a:r>
          </a:p>
          <a:p>
            <a:pPr marL="0" indent="0">
              <a:buNone/>
            </a:pPr>
            <a:r>
              <a:rPr lang="en-US" sz="1600" dirty="0"/>
              <a:t>Read data transactions are very fast while write data transactions are somewhat slower (due to the parity that has to be calculated).</a:t>
            </a:r>
          </a:p>
          <a:p>
            <a:pPr marL="0" indent="0">
              <a:buNone/>
            </a:pPr>
            <a:r>
              <a:rPr lang="en-US" sz="1600" dirty="0"/>
              <a:t>If a drive fails, you still have access to all data, even while the failed drive is being replaced and the storage controller rebuilds the data on the new drive.</a:t>
            </a:r>
          </a:p>
          <a:p>
            <a:r>
              <a:rPr lang="en-US" sz="1600" dirty="0">
                <a:solidFill>
                  <a:schemeClr val="accent1"/>
                </a:solidFill>
              </a:rPr>
              <a:t>Disadvantages of RAID 5</a:t>
            </a:r>
          </a:p>
          <a:p>
            <a:pPr marL="0" indent="0">
              <a:buNone/>
            </a:pPr>
            <a:r>
              <a:rPr lang="en-US" sz="1600" dirty="0"/>
              <a:t>Drive failures have an effect on throughput, although this is still acceptable.</a:t>
            </a:r>
          </a:p>
          <a:p>
            <a:pPr marL="0" indent="0">
              <a:buNone/>
            </a:pPr>
            <a:r>
              <a:rPr lang="en-US" sz="1600" dirty="0"/>
              <a:t>This is complex technology. If one of the disks in an array using 4TB disks fails and is replaced, restoring the data (the rebuild time) may take a day or longer, depending on the load on the array and the speed of the controller. If another disk goes bad during that time, data are lost forever.</a:t>
            </a:r>
          </a:p>
          <a:p>
            <a:r>
              <a:rPr lang="en-US" sz="1600" dirty="0">
                <a:solidFill>
                  <a:schemeClr val="accent1"/>
                </a:solidFill>
              </a:rPr>
              <a:t>Ideal use</a:t>
            </a:r>
          </a:p>
          <a:p>
            <a:pPr marL="0" indent="0">
              <a:buNone/>
            </a:pPr>
            <a:r>
              <a:rPr lang="en-US" sz="1600" dirty="0"/>
              <a:t>RAID 5 is a good all-round system that combines efficient storage with excellent security and decent performance. It is ideal for file and application servers that have a limited number of data drives.</a:t>
            </a:r>
          </a:p>
        </p:txBody>
      </p:sp>
    </p:spTree>
    <p:extLst>
      <p:ext uri="{BB962C8B-B14F-4D97-AF65-F5344CB8AC3E}">
        <p14:creationId xmlns:p14="http://schemas.microsoft.com/office/powerpoint/2010/main" val="23897466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7C43E-07DE-4D65-B5C9-483DD8BCB0C3}"/>
              </a:ext>
            </a:extLst>
          </p:cNvPr>
          <p:cNvSpPr>
            <a:spLocks noGrp="1"/>
          </p:cNvSpPr>
          <p:nvPr>
            <p:ph type="title"/>
          </p:nvPr>
        </p:nvSpPr>
        <p:spPr>
          <a:xfrm>
            <a:off x="201336" y="365125"/>
            <a:ext cx="11152464" cy="1325563"/>
          </a:xfrm>
        </p:spPr>
        <p:txBody>
          <a:bodyPr/>
          <a:lstStyle/>
          <a:p>
            <a:r>
              <a:rPr kumimoji="0" lang="en-US" sz="4000" b="1" i="0" u="sng" strike="noStrike" kern="1200" cap="none" spc="0" normalizeH="0" baseline="0" noProof="0" dirty="0">
                <a:ln>
                  <a:noFill/>
                </a:ln>
                <a:solidFill>
                  <a:prstClr val="white"/>
                </a:solidFill>
                <a:effectLst/>
                <a:uLnTx/>
                <a:uFillTx/>
                <a:latin typeface="Calibri Light" panose="020F0302020204030204"/>
                <a:ea typeface="+mj-ea"/>
                <a:cs typeface="+mj-cs"/>
              </a:rPr>
              <a:t>Below is an overview of the most popular RAID levels:</a:t>
            </a:r>
            <a:endParaRPr lang="en-US" dirty="0"/>
          </a:p>
        </p:txBody>
      </p:sp>
      <p:sp>
        <p:nvSpPr>
          <p:cNvPr id="3" name="Content Placeholder 2">
            <a:extLst>
              <a:ext uri="{FF2B5EF4-FFF2-40B4-BE49-F238E27FC236}">
                <a16:creationId xmlns:a16="http://schemas.microsoft.com/office/drawing/2014/main" id="{F5D858E1-7223-481F-B1D6-0BC9B2CC0F5F}"/>
              </a:ext>
            </a:extLst>
          </p:cNvPr>
          <p:cNvSpPr>
            <a:spLocks noGrp="1"/>
          </p:cNvSpPr>
          <p:nvPr>
            <p:ph idx="1"/>
          </p:nvPr>
        </p:nvSpPr>
        <p:spPr>
          <a:xfrm>
            <a:off x="134224" y="1384183"/>
            <a:ext cx="11920756" cy="5377344"/>
          </a:xfrm>
        </p:spPr>
        <p:txBody>
          <a:bodyPr>
            <a:normAutofit/>
          </a:bodyPr>
          <a:lstStyle/>
          <a:p>
            <a:r>
              <a:rPr lang="en-US" sz="1800" dirty="0">
                <a:solidFill>
                  <a:schemeClr val="accent1"/>
                </a:solidFill>
              </a:rPr>
              <a:t>RAID level 10 – combining RAID 1 &amp; RAID 0</a:t>
            </a:r>
          </a:p>
          <a:p>
            <a:pPr marL="0" indent="0">
              <a:buNone/>
            </a:pPr>
            <a:r>
              <a:rPr lang="en-US" sz="1800" dirty="0"/>
              <a:t>It is possible to combine the advantages (and disadvantages) of RAID 0 and RAID 1 in one single system. This is a nested or hybrid RAID configuration. It provides security by mirroring all data on secondary drives while using striping across each set of drives to speed up data transfers.</a:t>
            </a:r>
          </a:p>
          <a:p>
            <a:r>
              <a:rPr lang="en-US" sz="1800" dirty="0">
                <a:solidFill>
                  <a:schemeClr val="accent1"/>
                </a:solidFill>
              </a:rPr>
              <a:t>Advantages of RAID 10</a:t>
            </a:r>
          </a:p>
          <a:p>
            <a:pPr marL="0" indent="0">
              <a:buNone/>
            </a:pPr>
            <a:r>
              <a:rPr lang="en-US" sz="1800" dirty="0"/>
              <a:t>If something goes wrong with one of the disks in a RAID 10 configuration, the rebuild time is very fast since all that is needed is copying all the data from the surviving mirror to a new drive. This can take as little as 30 minutes for drives of  1 TB.</a:t>
            </a:r>
          </a:p>
          <a:p>
            <a:r>
              <a:rPr lang="en-US" sz="1800" dirty="0">
                <a:solidFill>
                  <a:schemeClr val="accent1"/>
                </a:solidFill>
              </a:rPr>
              <a:t>Disadvantages of RAID 10</a:t>
            </a:r>
          </a:p>
          <a:p>
            <a:pPr marL="0" indent="0">
              <a:buNone/>
            </a:pPr>
            <a:r>
              <a:rPr lang="en-US" sz="1800" dirty="0"/>
              <a:t>Half of the storage capacity goes to mirroring, so compared to large RAID 5  or RAID 6 arrays, this is an expensive way to have redundancy.</a:t>
            </a:r>
          </a:p>
          <a:p>
            <a:pPr marL="0" indent="0">
              <a:buNone/>
            </a:pPr>
            <a:r>
              <a:rPr lang="en-US" sz="1800" u="sng" dirty="0">
                <a:solidFill>
                  <a:schemeClr val="accent1"/>
                </a:solidFill>
              </a:rPr>
              <a:t>What about RAID levels 2, 3, 4 and 7?</a:t>
            </a:r>
          </a:p>
          <a:p>
            <a:pPr marL="0" indent="0">
              <a:buNone/>
            </a:pPr>
            <a:r>
              <a:rPr lang="en-US" sz="1800" dirty="0"/>
              <a:t>These levels do exist but are not that common (RAID 3 is essentially like RAID 5 but with the parity data always written to the same drive). This is just a simple introduction to RAID-systems. You can find more in-depth information on the pages of Wikipedia or ACNC.</a:t>
            </a:r>
          </a:p>
        </p:txBody>
      </p:sp>
    </p:spTree>
    <p:extLst>
      <p:ext uri="{BB962C8B-B14F-4D97-AF65-F5344CB8AC3E}">
        <p14:creationId xmlns:p14="http://schemas.microsoft.com/office/powerpoint/2010/main" val="24670239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16E97-7A26-46E8-8EB5-75A1F0FC42F2}"/>
              </a:ext>
            </a:extLst>
          </p:cNvPr>
          <p:cNvSpPr>
            <a:spLocks noGrp="1"/>
          </p:cNvSpPr>
          <p:nvPr>
            <p:ph type="title"/>
          </p:nvPr>
        </p:nvSpPr>
        <p:spPr>
          <a:xfrm>
            <a:off x="838200" y="365126"/>
            <a:ext cx="10515600" cy="1237172"/>
          </a:xfrm>
        </p:spPr>
        <p:txBody>
          <a:bodyPr>
            <a:normAutofit fontScale="90000"/>
          </a:bodyPr>
          <a:lstStyle/>
          <a:p>
            <a:pPr algn="ctr"/>
            <a:br>
              <a:rPr lang="en-US" b="1" u="sng" dirty="0"/>
            </a:br>
            <a:r>
              <a:rPr lang="en-US" b="1" u="sng" dirty="0"/>
              <a:t>Section VI- Windows Server Backup</a:t>
            </a:r>
            <a:br>
              <a:rPr lang="en-US" dirty="0"/>
            </a:br>
            <a:endParaRPr lang="en-US" dirty="0"/>
          </a:p>
        </p:txBody>
      </p:sp>
      <p:pic>
        <p:nvPicPr>
          <p:cNvPr id="5" name="Content Placeholder 4">
            <a:extLst>
              <a:ext uri="{FF2B5EF4-FFF2-40B4-BE49-F238E27FC236}">
                <a16:creationId xmlns:a16="http://schemas.microsoft.com/office/drawing/2014/main" id="{795F6980-D1B0-4097-B949-4E9D68ACE6A4}"/>
              </a:ext>
            </a:extLst>
          </p:cNvPr>
          <p:cNvPicPr>
            <a:picLocks noGrp="1" noChangeAspect="1"/>
          </p:cNvPicPr>
          <p:nvPr>
            <p:ph idx="1"/>
          </p:nvPr>
        </p:nvPicPr>
        <p:blipFill>
          <a:blip r:embed="rId2"/>
          <a:stretch>
            <a:fillRect/>
          </a:stretch>
        </p:blipFill>
        <p:spPr>
          <a:xfrm>
            <a:off x="623887" y="1417637"/>
            <a:ext cx="11068050" cy="5000625"/>
          </a:xfrm>
        </p:spPr>
      </p:pic>
    </p:spTree>
    <p:extLst>
      <p:ext uri="{BB962C8B-B14F-4D97-AF65-F5344CB8AC3E}">
        <p14:creationId xmlns:p14="http://schemas.microsoft.com/office/powerpoint/2010/main" val="11870035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0A92D-1851-4793-8E10-A0836528B41A}"/>
              </a:ext>
            </a:extLst>
          </p:cNvPr>
          <p:cNvSpPr>
            <a:spLocks noGrp="1"/>
          </p:cNvSpPr>
          <p:nvPr>
            <p:ph type="title"/>
          </p:nvPr>
        </p:nvSpPr>
        <p:spPr/>
        <p:txBody>
          <a:bodyPr/>
          <a:lstStyle/>
          <a:p>
            <a:pPr algn="ctr"/>
            <a:r>
              <a:rPr lang="en-US" b="1" u="sng" dirty="0">
                <a:solidFill>
                  <a:schemeClr val="accent1"/>
                </a:solidFill>
              </a:rPr>
              <a:t>Section VI- Windows Server Backup</a:t>
            </a:r>
          </a:p>
        </p:txBody>
      </p:sp>
      <p:pic>
        <p:nvPicPr>
          <p:cNvPr id="5" name="Content Placeholder 4">
            <a:extLst>
              <a:ext uri="{FF2B5EF4-FFF2-40B4-BE49-F238E27FC236}">
                <a16:creationId xmlns:a16="http://schemas.microsoft.com/office/drawing/2014/main" id="{E1DD7C8C-D54A-4971-A818-C4FCD06B5F41}"/>
              </a:ext>
            </a:extLst>
          </p:cNvPr>
          <p:cNvPicPr>
            <a:picLocks noGrp="1" noChangeAspect="1"/>
          </p:cNvPicPr>
          <p:nvPr>
            <p:ph idx="1"/>
          </p:nvPr>
        </p:nvPicPr>
        <p:blipFill>
          <a:blip r:embed="rId2"/>
          <a:stretch>
            <a:fillRect/>
          </a:stretch>
        </p:blipFill>
        <p:spPr>
          <a:xfrm>
            <a:off x="1422049" y="1825625"/>
            <a:ext cx="9347901" cy="4351338"/>
          </a:xfrm>
        </p:spPr>
      </p:pic>
    </p:spTree>
    <p:extLst>
      <p:ext uri="{BB962C8B-B14F-4D97-AF65-F5344CB8AC3E}">
        <p14:creationId xmlns:p14="http://schemas.microsoft.com/office/powerpoint/2010/main" val="35821518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6644D-8CDA-4056-82FA-5B0D4D432D29}"/>
              </a:ext>
            </a:extLst>
          </p:cNvPr>
          <p:cNvSpPr>
            <a:spLocks noGrp="1"/>
          </p:cNvSpPr>
          <p:nvPr>
            <p:ph type="title"/>
          </p:nvPr>
        </p:nvSpPr>
        <p:spPr/>
        <p:txBody>
          <a:bodyPr/>
          <a:lstStyle/>
          <a:p>
            <a:pPr algn="ctr"/>
            <a:r>
              <a:rPr lang="en-US" b="1" u="sng" dirty="0"/>
              <a:t>Section I- What’s Computer Storage</a:t>
            </a:r>
          </a:p>
        </p:txBody>
      </p:sp>
      <p:sp>
        <p:nvSpPr>
          <p:cNvPr id="3" name="Content Placeholder 2">
            <a:extLst>
              <a:ext uri="{FF2B5EF4-FFF2-40B4-BE49-F238E27FC236}">
                <a16:creationId xmlns:a16="http://schemas.microsoft.com/office/drawing/2014/main" id="{46E2B736-16BB-4AA9-BD22-78D05D4C61B5}"/>
              </a:ext>
            </a:extLst>
          </p:cNvPr>
          <p:cNvSpPr>
            <a:spLocks noGrp="1"/>
          </p:cNvSpPr>
          <p:nvPr>
            <p:ph idx="1"/>
          </p:nvPr>
        </p:nvSpPr>
        <p:spPr>
          <a:xfrm>
            <a:off x="838200" y="1825625"/>
            <a:ext cx="11144416" cy="4813714"/>
          </a:xfrm>
        </p:spPr>
        <p:txBody>
          <a:bodyPr>
            <a:normAutofit/>
          </a:bodyPr>
          <a:lstStyle/>
          <a:p>
            <a:r>
              <a:rPr lang="en-US" sz="1600" dirty="0"/>
              <a:t> Storage is a process through which digital data is saved within a data storage device by means of computing technology. Storage is a mechanism that enables a computer to retain data, either temporarily or permanently. ... Storage may also be referred to as computer data storage or electronic data storage.</a:t>
            </a:r>
          </a:p>
          <a:p>
            <a:pPr marL="0" indent="0">
              <a:buNone/>
            </a:pPr>
            <a:endParaRPr lang="en-US" sz="1600" dirty="0"/>
          </a:p>
        </p:txBody>
      </p:sp>
      <p:pic>
        <p:nvPicPr>
          <p:cNvPr id="5" name="Picture 4">
            <a:extLst>
              <a:ext uri="{FF2B5EF4-FFF2-40B4-BE49-F238E27FC236}">
                <a16:creationId xmlns:a16="http://schemas.microsoft.com/office/drawing/2014/main" id="{D9547C66-DAA4-48BC-876A-7C4136F0B375}"/>
              </a:ext>
            </a:extLst>
          </p:cNvPr>
          <p:cNvPicPr>
            <a:picLocks noChangeAspect="1"/>
          </p:cNvPicPr>
          <p:nvPr/>
        </p:nvPicPr>
        <p:blipFill>
          <a:blip r:embed="rId2"/>
          <a:stretch>
            <a:fillRect/>
          </a:stretch>
        </p:blipFill>
        <p:spPr>
          <a:xfrm>
            <a:off x="1216550" y="2886130"/>
            <a:ext cx="10416208" cy="3395399"/>
          </a:xfrm>
          <a:prstGeom prst="rect">
            <a:avLst/>
          </a:prstGeom>
        </p:spPr>
      </p:pic>
    </p:spTree>
    <p:extLst>
      <p:ext uri="{BB962C8B-B14F-4D97-AF65-F5344CB8AC3E}">
        <p14:creationId xmlns:p14="http://schemas.microsoft.com/office/powerpoint/2010/main" val="4250882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5FF20-16DF-47B2-AD27-3514EBAEBD3B}"/>
              </a:ext>
            </a:extLst>
          </p:cNvPr>
          <p:cNvSpPr>
            <a:spLocks noGrp="1"/>
          </p:cNvSpPr>
          <p:nvPr>
            <p:ph type="title"/>
          </p:nvPr>
        </p:nvSpPr>
        <p:spPr>
          <a:xfrm>
            <a:off x="893859" y="588395"/>
            <a:ext cx="10515600" cy="683813"/>
          </a:xfrm>
        </p:spPr>
        <p:txBody>
          <a:bodyPr>
            <a:normAutofit fontScale="90000"/>
          </a:bodyPr>
          <a:lstStyle/>
          <a:p>
            <a:pPr algn="ctr"/>
            <a:br>
              <a:rPr lang="en-US" dirty="0"/>
            </a:br>
            <a:r>
              <a:rPr lang="en-US" b="1" u="sng" dirty="0"/>
              <a:t>Section II- Type of Computer Storage</a:t>
            </a:r>
            <a:br>
              <a:rPr lang="en-US" dirty="0"/>
            </a:br>
            <a:endParaRPr lang="en-US" dirty="0"/>
          </a:p>
        </p:txBody>
      </p:sp>
      <p:pic>
        <p:nvPicPr>
          <p:cNvPr id="5" name="Content Placeholder 4">
            <a:extLst>
              <a:ext uri="{FF2B5EF4-FFF2-40B4-BE49-F238E27FC236}">
                <a16:creationId xmlns:a16="http://schemas.microsoft.com/office/drawing/2014/main" id="{9D6E9265-918E-465B-A9F4-4D097A769E28}"/>
              </a:ext>
            </a:extLst>
          </p:cNvPr>
          <p:cNvPicPr>
            <a:picLocks noGrp="1" noChangeAspect="1"/>
          </p:cNvPicPr>
          <p:nvPr>
            <p:ph idx="1"/>
          </p:nvPr>
        </p:nvPicPr>
        <p:blipFill>
          <a:blip r:embed="rId2"/>
          <a:stretch>
            <a:fillRect/>
          </a:stretch>
        </p:blipFill>
        <p:spPr>
          <a:xfrm>
            <a:off x="803082" y="1375576"/>
            <a:ext cx="10369479" cy="4894029"/>
          </a:xfrm>
        </p:spPr>
      </p:pic>
    </p:spTree>
    <p:extLst>
      <p:ext uri="{BB962C8B-B14F-4D97-AF65-F5344CB8AC3E}">
        <p14:creationId xmlns:p14="http://schemas.microsoft.com/office/powerpoint/2010/main" val="2983067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F89F80-F41E-4EE7-A492-34DEC6B6A651}"/>
              </a:ext>
            </a:extLst>
          </p:cNvPr>
          <p:cNvPicPr>
            <a:picLocks noChangeAspect="1"/>
          </p:cNvPicPr>
          <p:nvPr/>
        </p:nvPicPr>
        <p:blipFill>
          <a:blip r:embed="rId2"/>
          <a:stretch>
            <a:fillRect/>
          </a:stretch>
        </p:blipFill>
        <p:spPr>
          <a:xfrm>
            <a:off x="547687" y="1023937"/>
            <a:ext cx="11096625" cy="4810125"/>
          </a:xfrm>
          <a:prstGeom prst="rect">
            <a:avLst/>
          </a:prstGeom>
        </p:spPr>
      </p:pic>
    </p:spTree>
    <p:extLst>
      <p:ext uri="{BB962C8B-B14F-4D97-AF65-F5344CB8AC3E}">
        <p14:creationId xmlns:p14="http://schemas.microsoft.com/office/powerpoint/2010/main" val="765146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B4400-53C1-4359-90C9-4ADCEC683286}"/>
              </a:ext>
            </a:extLst>
          </p:cNvPr>
          <p:cNvPicPr>
            <a:picLocks noChangeAspect="1"/>
          </p:cNvPicPr>
          <p:nvPr/>
        </p:nvPicPr>
        <p:blipFill>
          <a:blip r:embed="rId2"/>
          <a:stretch>
            <a:fillRect/>
          </a:stretch>
        </p:blipFill>
        <p:spPr>
          <a:xfrm>
            <a:off x="547687" y="1023937"/>
            <a:ext cx="11096625" cy="5193983"/>
          </a:xfrm>
          <a:prstGeom prst="rect">
            <a:avLst/>
          </a:prstGeom>
        </p:spPr>
      </p:pic>
    </p:spTree>
    <p:extLst>
      <p:ext uri="{BB962C8B-B14F-4D97-AF65-F5344CB8AC3E}">
        <p14:creationId xmlns:p14="http://schemas.microsoft.com/office/powerpoint/2010/main" val="25643234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02A12C-592A-4275-8DC2-B4DEBB4F6323}"/>
              </a:ext>
            </a:extLst>
          </p:cNvPr>
          <p:cNvPicPr>
            <a:picLocks noChangeAspect="1"/>
          </p:cNvPicPr>
          <p:nvPr/>
        </p:nvPicPr>
        <p:blipFill>
          <a:blip r:embed="rId2"/>
          <a:stretch>
            <a:fillRect/>
          </a:stretch>
        </p:blipFill>
        <p:spPr>
          <a:xfrm>
            <a:off x="557212" y="981075"/>
            <a:ext cx="11077575" cy="4895850"/>
          </a:xfrm>
          <a:prstGeom prst="rect">
            <a:avLst/>
          </a:prstGeom>
        </p:spPr>
      </p:pic>
    </p:spTree>
    <p:extLst>
      <p:ext uri="{BB962C8B-B14F-4D97-AF65-F5344CB8AC3E}">
        <p14:creationId xmlns:p14="http://schemas.microsoft.com/office/powerpoint/2010/main" val="1860542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1D7D2B-C436-4ACD-B52A-6DC6CF1B61BE}"/>
              </a:ext>
            </a:extLst>
          </p:cNvPr>
          <p:cNvPicPr>
            <a:picLocks noChangeAspect="1"/>
          </p:cNvPicPr>
          <p:nvPr/>
        </p:nvPicPr>
        <p:blipFill>
          <a:blip r:embed="rId2"/>
          <a:stretch>
            <a:fillRect/>
          </a:stretch>
        </p:blipFill>
        <p:spPr>
          <a:xfrm>
            <a:off x="628650" y="847725"/>
            <a:ext cx="10934700" cy="5162550"/>
          </a:xfrm>
          <a:prstGeom prst="rect">
            <a:avLst/>
          </a:prstGeom>
        </p:spPr>
      </p:pic>
    </p:spTree>
    <p:extLst>
      <p:ext uri="{BB962C8B-B14F-4D97-AF65-F5344CB8AC3E}">
        <p14:creationId xmlns:p14="http://schemas.microsoft.com/office/powerpoint/2010/main" val="15534491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99A0E-9599-4EC7-88E2-C82795B03785}"/>
              </a:ext>
            </a:extLst>
          </p:cNvPr>
          <p:cNvSpPr>
            <a:spLocks noGrp="1"/>
          </p:cNvSpPr>
          <p:nvPr>
            <p:ph type="title"/>
          </p:nvPr>
        </p:nvSpPr>
        <p:spPr/>
        <p:txBody>
          <a:bodyPr/>
          <a:lstStyle/>
          <a:p>
            <a:pPr algn="ctr"/>
            <a:r>
              <a:rPr lang="en-US" b="1" u="sng" dirty="0"/>
              <a:t>NAS VS SAN</a:t>
            </a:r>
          </a:p>
        </p:txBody>
      </p:sp>
      <p:pic>
        <p:nvPicPr>
          <p:cNvPr id="5" name="Content Placeholder 4">
            <a:extLst>
              <a:ext uri="{FF2B5EF4-FFF2-40B4-BE49-F238E27FC236}">
                <a16:creationId xmlns:a16="http://schemas.microsoft.com/office/drawing/2014/main" id="{153CCAAB-CB97-4252-B2F4-D939980FCD8D}"/>
              </a:ext>
            </a:extLst>
          </p:cNvPr>
          <p:cNvPicPr>
            <a:picLocks noGrp="1" noChangeAspect="1"/>
          </p:cNvPicPr>
          <p:nvPr>
            <p:ph idx="1"/>
          </p:nvPr>
        </p:nvPicPr>
        <p:blipFill>
          <a:blip r:embed="rId2"/>
          <a:stretch>
            <a:fillRect/>
          </a:stretch>
        </p:blipFill>
        <p:spPr>
          <a:xfrm>
            <a:off x="1765190" y="1574359"/>
            <a:ext cx="8563553" cy="4746928"/>
          </a:xfrm>
        </p:spPr>
      </p:pic>
    </p:spTree>
    <p:extLst>
      <p:ext uri="{BB962C8B-B14F-4D97-AF65-F5344CB8AC3E}">
        <p14:creationId xmlns:p14="http://schemas.microsoft.com/office/powerpoint/2010/main" val="93647462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13647</TotalTime>
  <Words>2190</Words>
  <Application>Microsoft Office PowerPoint</Application>
  <PresentationFormat>Widescreen</PresentationFormat>
  <Paragraphs>102</Paragraphs>
  <Slides>29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WELCOME TO MODULE 9</vt:lpstr>
      <vt:lpstr>DISK MANAGEMENT</vt:lpstr>
      <vt:lpstr>Section I- What’s Computer Storage</vt:lpstr>
      <vt:lpstr> Section II- Type of Computer Storage </vt:lpstr>
      <vt:lpstr>PowerPoint Presentation</vt:lpstr>
      <vt:lpstr>PowerPoint Presentation</vt:lpstr>
      <vt:lpstr>PowerPoint Presentation</vt:lpstr>
      <vt:lpstr>PowerPoint Presentation</vt:lpstr>
      <vt:lpstr>NAS VS SAN</vt:lpstr>
      <vt:lpstr>NAS</vt:lpstr>
      <vt:lpstr>PowerPoint Presentation</vt:lpstr>
      <vt:lpstr>PowerPoint Presentation</vt:lpstr>
      <vt:lpstr>SAN</vt:lpstr>
      <vt:lpstr>PowerPoint Presentation</vt:lpstr>
      <vt:lpstr>Benefits of SAN</vt:lpstr>
      <vt:lpstr>Summary of SAN Benefits.</vt:lpstr>
      <vt:lpstr>Limitation of SAN</vt:lpstr>
      <vt:lpstr>Main Difference Between NAS and SAN</vt:lpstr>
      <vt:lpstr>PowerPoint Presentation</vt:lpstr>
      <vt:lpstr>Section III- How to Add Disk </vt:lpstr>
      <vt:lpstr>Section IV- Extend and Existing Disk </vt:lpstr>
      <vt:lpstr>Section V- Disk Cleanup and Defragmentation</vt:lpstr>
      <vt:lpstr>Section VI- RAID</vt:lpstr>
      <vt:lpstr>Below is an overview of the most popular RAID levels:</vt:lpstr>
      <vt:lpstr>Below is an overview of the most popular RAID levels:</vt:lpstr>
      <vt:lpstr>Below is an overview of the most popular RAID levels:</vt:lpstr>
      <vt:lpstr>Below is an overview of the most popular RAID levels:</vt:lpstr>
      <vt:lpstr> Section VI- Windows Server Backup </vt:lpstr>
      <vt:lpstr>Section VI- Windows Server Backup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MODULE 9</dc:title>
  <dc:creator>OWNER</dc:creator>
  <cp:lastModifiedBy>OWNER</cp:lastModifiedBy>
  <cp:revision>18</cp:revision>
  <dcterms:created xsi:type="dcterms:W3CDTF">2021-04-26T02:56:19Z</dcterms:created>
  <dcterms:modified xsi:type="dcterms:W3CDTF">2021-05-05T14:25:43Z</dcterms:modified>
</cp:coreProperties>
</file>

<file path=docProps/thumbnail.jpeg>
</file>